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83" d="100"/>
          <a:sy n="83" d="100"/>
        </p:scale>
        <p:origin x="65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8AB3B-F1E2-D794-976A-2C1B9FE752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A3F0B5-7B1A-842F-7F14-3D6761F2DF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8CC6DB-9FAA-7D9C-5E82-AA7CADD902DA}"/>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5" name="Footer Placeholder 4">
            <a:extLst>
              <a:ext uri="{FF2B5EF4-FFF2-40B4-BE49-F238E27FC236}">
                <a16:creationId xmlns:a16="http://schemas.microsoft.com/office/drawing/2014/main" id="{E3F78975-02C1-0691-7E36-B014C6AD3B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EFE204-8EC8-C017-8FC9-3281536BCA76}"/>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1581636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B7D77-04F9-52A8-FB15-C588664CD1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0D0D2C-DE0B-382A-CEAE-F79E2ABB09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7C36F0-FF1A-1353-E92C-49A3532740B2}"/>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5" name="Footer Placeholder 4">
            <a:extLst>
              <a:ext uri="{FF2B5EF4-FFF2-40B4-BE49-F238E27FC236}">
                <a16:creationId xmlns:a16="http://schemas.microsoft.com/office/drawing/2014/main" id="{EB1578CD-8F18-2A85-FD73-78BD4DB3E5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FB0B93-EF8A-4B3B-6B8B-0DA6A3E91DED}"/>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942535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87922F-0D4F-BCDF-ACD6-DC719A80B0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8FEF01-11F1-E418-5170-D61BB6642C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C755A-E311-D039-746B-9B799C84AC35}"/>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5" name="Footer Placeholder 4">
            <a:extLst>
              <a:ext uri="{FF2B5EF4-FFF2-40B4-BE49-F238E27FC236}">
                <a16:creationId xmlns:a16="http://schemas.microsoft.com/office/drawing/2014/main" id="{A0DB8AE5-3442-48A6-AD85-2C38E8932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AF9BE7-7D2C-B470-06FB-FD8CE939E141}"/>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1044618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0A85F-281D-41F7-0D70-5AB46D2A15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B3534-8E3C-6961-4B30-FE6DC5F673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347FC8-6F59-F65B-248C-9F1FE2BBCF23}"/>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5" name="Footer Placeholder 4">
            <a:extLst>
              <a:ext uri="{FF2B5EF4-FFF2-40B4-BE49-F238E27FC236}">
                <a16:creationId xmlns:a16="http://schemas.microsoft.com/office/drawing/2014/main" id="{EBDD39EE-9C28-6A02-E88D-9A393D7778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7978B2-D0AC-3D82-E93B-3865EF677153}"/>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282510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31EE2-B814-208A-E940-A6E55540D8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4B3153-4545-8DAB-E9A5-97E90A4163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697F40-4AC0-BDE4-9CBB-795CCFA5B44F}"/>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5" name="Footer Placeholder 4">
            <a:extLst>
              <a:ext uri="{FF2B5EF4-FFF2-40B4-BE49-F238E27FC236}">
                <a16:creationId xmlns:a16="http://schemas.microsoft.com/office/drawing/2014/main" id="{C814441E-3637-1DA5-AD06-16906F777C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211E93-946A-0ACF-DFD6-41D2811D9476}"/>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894730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4DDE9-2E44-BB19-697F-116DC38528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0841BC-C74A-2F5B-D9C3-EA00C787FD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975932-F5FA-7192-C1ED-3DF1196493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13776E-6C63-E7B6-A8DF-2704B39E8B2A}"/>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6" name="Footer Placeholder 5">
            <a:extLst>
              <a:ext uri="{FF2B5EF4-FFF2-40B4-BE49-F238E27FC236}">
                <a16:creationId xmlns:a16="http://schemas.microsoft.com/office/drawing/2014/main" id="{D02B0C9D-E26E-8E03-BC70-DAD93E45E3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902E2C-9F65-5C49-FFF0-AE4657371F89}"/>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2682843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08108-E23F-5F46-F6DA-611BD61B83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B7214C-B384-F1CD-27B0-924A9F7BB3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B7CDED-57CF-EBE6-EA75-A7B37078D5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BD384D-5155-85A2-2D41-9F1B291BBB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880740-DA50-936E-7CB4-3119D85000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C0C165-ABE1-5852-058D-84CBFEF1F99E}"/>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8" name="Footer Placeholder 7">
            <a:extLst>
              <a:ext uri="{FF2B5EF4-FFF2-40B4-BE49-F238E27FC236}">
                <a16:creationId xmlns:a16="http://schemas.microsoft.com/office/drawing/2014/main" id="{4F5E172B-2D49-EE58-4000-58D757BF28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094D82-B7EE-3243-FC57-4A1EDDD6E2A2}"/>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1462066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F2B1D-ABF0-6E87-D587-6F274C3BFF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E5B562-C6A3-4820-6E31-6C9A9F8F68C8}"/>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4" name="Footer Placeholder 3">
            <a:extLst>
              <a:ext uri="{FF2B5EF4-FFF2-40B4-BE49-F238E27FC236}">
                <a16:creationId xmlns:a16="http://schemas.microsoft.com/office/drawing/2014/main" id="{CC2FC64C-C7CE-A414-437B-F8DE22DF36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2B9830-12FB-D3EC-B84B-033E6741AB5D}"/>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334052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C88CA2-5E71-AF03-C34F-6956D82D6C76}"/>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3" name="Footer Placeholder 2">
            <a:extLst>
              <a:ext uri="{FF2B5EF4-FFF2-40B4-BE49-F238E27FC236}">
                <a16:creationId xmlns:a16="http://schemas.microsoft.com/office/drawing/2014/main" id="{8450ECDB-78DE-E575-2366-5E11F04229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8332EF-F9A9-9DE2-F732-AC8479F8C421}"/>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946123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37407-F9D1-E286-B581-1867B770CD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43E1CD-C476-9BFA-D877-AE78144ECB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949A64-DE2A-66BF-4EEC-369B336A92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4DB646-F36C-76ED-E8C3-00EC860BCF73}"/>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6" name="Footer Placeholder 5">
            <a:extLst>
              <a:ext uri="{FF2B5EF4-FFF2-40B4-BE49-F238E27FC236}">
                <a16:creationId xmlns:a16="http://schemas.microsoft.com/office/drawing/2014/main" id="{7CC55C92-3605-BEC9-C1BD-F7123FC816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D6985A-9195-2D36-4B5C-AF6A7FA2CF87}"/>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1440015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FCEF0-70EC-16FF-FA50-6FA22546F1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7E40EB-8773-9FEE-1052-4FF3D0F9D4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3A432B-315A-D7BE-CB3E-026D6060CB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680AEC-EC70-73A5-BEE3-A1B592E3B218}"/>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6" name="Footer Placeholder 5">
            <a:extLst>
              <a:ext uri="{FF2B5EF4-FFF2-40B4-BE49-F238E27FC236}">
                <a16:creationId xmlns:a16="http://schemas.microsoft.com/office/drawing/2014/main" id="{B0230EDB-2AE7-F7A0-24D0-E5768418C7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E8BBA3-2EE2-6423-CC96-C9417BD8CB94}"/>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397763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21924E-48F4-E6E6-79F9-4E447F59E7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956E4A-B5F2-340A-3BFA-D2DED3BBC2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2D6C2A-ACDE-F2ED-DCC9-ACE1058C0B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496DD-A861-F649-82DC-7FFD9997AD88}" type="datetimeFigureOut">
              <a:rPr lang="en-US" smtClean="0"/>
              <a:t>5/12/2023</a:t>
            </a:fld>
            <a:endParaRPr lang="en-US"/>
          </a:p>
        </p:txBody>
      </p:sp>
      <p:sp>
        <p:nvSpPr>
          <p:cNvPr id="5" name="Footer Placeholder 4">
            <a:extLst>
              <a:ext uri="{FF2B5EF4-FFF2-40B4-BE49-F238E27FC236}">
                <a16:creationId xmlns:a16="http://schemas.microsoft.com/office/drawing/2014/main" id="{6018E290-2ECE-5435-659D-83E41D3794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8DD2C9-2408-4DD2-973B-48DABB4A28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0758C-FD07-9947-9364-6E137ACE0D71}" type="slidenum">
              <a:rPr lang="en-US" smtClean="0"/>
              <a:t>‹#›</a:t>
            </a:fld>
            <a:endParaRPr lang="en-US"/>
          </a:p>
        </p:txBody>
      </p:sp>
    </p:spTree>
    <p:extLst>
      <p:ext uri="{BB962C8B-B14F-4D97-AF65-F5344CB8AC3E}">
        <p14:creationId xmlns:p14="http://schemas.microsoft.com/office/powerpoint/2010/main" val="2113896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dc.gov/falls"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mailto:FaithCommunityHealth@carle.com" TargetMode="External"/><Relationship Id="rId4" Type="http://schemas.openxmlformats.org/officeDocument/2006/relationships/hyperlink" Target="http://www.mayoclinic.org/healthy-lifestyle/healthy-aging/in-depth/fall-prevention/art-2004735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C2A96F3A-2B4E-5DDD-D1AD-CA38BE0EA2BE}"/>
              </a:ext>
            </a:extLst>
          </p:cNvPr>
          <p:cNvPicPr>
            <a:picLocks noChangeAspect="1"/>
          </p:cNvPicPr>
          <p:nvPr/>
        </p:nvPicPr>
        <p:blipFill>
          <a:blip r:embed="rId2"/>
          <a:stretch>
            <a:fillRect/>
          </a:stretch>
        </p:blipFill>
        <p:spPr>
          <a:xfrm>
            <a:off x="10400907" y="4771380"/>
            <a:ext cx="1268585" cy="1851842"/>
          </a:xfrm>
          <a:prstGeom prst="rect">
            <a:avLst/>
          </a:prstGeom>
        </p:spPr>
      </p:pic>
      <p:sp>
        <p:nvSpPr>
          <p:cNvPr id="6" name="TextBox 5">
            <a:extLst>
              <a:ext uri="{FF2B5EF4-FFF2-40B4-BE49-F238E27FC236}">
                <a16:creationId xmlns:a16="http://schemas.microsoft.com/office/drawing/2014/main" id="{F6BB68EC-6BA7-2AB7-1270-E6B91AFC085C}"/>
              </a:ext>
            </a:extLst>
          </p:cNvPr>
          <p:cNvSpPr txBox="1"/>
          <p:nvPr/>
        </p:nvSpPr>
        <p:spPr>
          <a:xfrm>
            <a:off x="767255" y="721775"/>
            <a:ext cx="10710042" cy="523220"/>
          </a:xfrm>
          <a:prstGeom prst="rect">
            <a:avLst/>
          </a:prstGeom>
          <a:noFill/>
        </p:spPr>
        <p:txBody>
          <a:bodyPr wrap="square" rtlCol="0">
            <a:spAutoFit/>
          </a:bodyPr>
          <a:lstStyle/>
          <a:p>
            <a:r>
              <a:rPr lang="en-US" sz="2800" b="1" dirty="0" smtClean="0">
                <a:solidFill>
                  <a:srgbClr val="C00000"/>
                </a:solidFill>
              </a:rPr>
              <a:t>Topic</a:t>
            </a:r>
            <a:r>
              <a:rPr lang="en-US" sz="2800" b="1" dirty="0" smtClean="0">
                <a:solidFill>
                  <a:srgbClr val="C00000"/>
                </a:solidFill>
              </a:rPr>
              <a:t>: Fall Prevention</a:t>
            </a:r>
            <a:endParaRPr lang="en-US" sz="2800" b="1" dirty="0">
              <a:solidFill>
                <a:srgbClr val="C00000"/>
              </a:solidFill>
            </a:endParaRPr>
          </a:p>
        </p:txBody>
      </p:sp>
      <p:sp>
        <p:nvSpPr>
          <p:cNvPr id="7" name="TextBox 6">
            <a:extLst>
              <a:ext uri="{FF2B5EF4-FFF2-40B4-BE49-F238E27FC236}">
                <a16:creationId xmlns:a16="http://schemas.microsoft.com/office/drawing/2014/main" id="{185A7254-68E7-7F5F-47E3-94617F97201F}"/>
              </a:ext>
            </a:extLst>
          </p:cNvPr>
          <p:cNvSpPr txBox="1"/>
          <p:nvPr/>
        </p:nvSpPr>
        <p:spPr>
          <a:xfrm>
            <a:off x="767255" y="1527430"/>
            <a:ext cx="7886415" cy="2031325"/>
          </a:xfrm>
          <a:prstGeom prst="rect">
            <a:avLst/>
          </a:prstGeom>
          <a:noFill/>
        </p:spPr>
        <p:txBody>
          <a:bodyPr wrap="square" rtlCol="0">
            <a:spAutoFit/>
          </a:bodyPr>
          <a:lstStyle/>
          <a:p>
            <a:r>
              <a:rPr lang="en-US" dirty="0"/>
              <a:t>Oops A </a:t>
            </a:r>
            <a:r>
              <a:rPr lang="en-US" dirty="0" smtClean="0"/>
              <a:t>Daisy!</a:t>
            </a:r>
          </a:p>
          <a:p>
            <a:endParaRPr lang="en-US" dirty="0"/>
          </a:p>
          <a:p>
            <a:r>
              <a:rPr lang="en-US" dirty="0"/>
              <a:t>When you think about someone falling, what’s the first thing that comes to mind?  A fall from a ladder, slipping on ice, tumbling down some stairs?  Did you know that “same level falls” are the most common type of fall and can just as easily break bones, hurt your head and leave plenty of potentially embracing evidence that you had a mishap. </a:t>
            </a:r>
          </a:p>
        </p:txBody>
      </p:sp>
      <p:sp>
        <p:nvSpPr>
          <p:cNvPr id="8" name="TextBox 7">
            <a:extLst>
              <a:ext uri="{FF2B5EF4-FFF2-40B4-BE49-F238E27FC236}">
                <a16:creationId xmlns:a16="http://schemas.microsoft.com/office/drawing/2014/main" id="{7F456501-AEDE-7A13-41D8-8EB5C8F347A5}"/>
              </a:ext>
            </a:extLst>
          </p:cNvPr>
          <p:cNvSpPr txBox="1"/>
          <p:nvPr/>
        </p:nvSpPr>
        <p:spPr>
          <a:xfrm>
            <a:off x="767255" y="3647029"/>
            <a:ext cx="10710042" cy="2246769"/>
          </a:xfrm>
          <a:prstGeom prst="rect">
            <a:avLst/>
          </a:prstGeom>
          <a:noFill/>
        </p:spPr>
        <p:txBody>
          <a:bodyPr wrap="square" rtlCol="0">
            <a:spAutoFit/>
          </a:bodyPr>
          <a:lstStyle/>
          <a:p>
            <a:r>
              <a:rPr lang="en-US" dirty="0" smtClean="0"/>
              <a:t>Resources: </a:t>
            </a:r>
          </a:p>
          <a:p>
            <a:endParaRPr lang="en-US" dirty="0" smtClean="0"/>
          </a:p>
          <a:p>
            <a:r>
              <a:rPr lang="en-US" dirty="0" smtClean="0"/>
              <a:t>Older Adult Fall Prevention: </a:t>
            </a:r>
            <a:r>
              <a:rPr lang="en-US" dirty="0" smtClean="0">
                <a:hlinkClick r:id="rId3"/>
              </a:rPr>
              <a:t>www.cdc.gov/falls</a:t>
            </a:r>
            <a:endParaRPr lang="en-US" dirty="0" smtClean="0"/>
          </a:p>
          <a:p>
            <a:r>
              <a:rPr lang="en-US" dirty="0" smtClean="0"/>
              <a:t>Simple Fall Prevention Tips: </a:t>
            </a:r>
            <a:endParaRPr lang="en-US" dirty="0" smtClean="0">
              <a:hlinkClick r:id="rId4"/>
            </a:endParaRPr>
          </a:p>
          <a:p>
            <a:r>
              <a:rPr lang="en-US" dirty="0" smtClean="0">
                <a:hlinkClick r:id="rId4"/>
              </a:rPr>
              <a:t>www.mayoclinic.org/healthy-lifestyle/healthy-aging/in-depth/fall-prevention/art-20047358</a:t>
            </a:r>
            <a:endParaRPr lang="en-US" dirty="0" smtClean="0"/>
          </a:p>
          <a:p>
            <a:endParaRPr lang="en-US" dirty="0" smtClean="0"/>
          </a:p>
          <a:p>
            <a:endParaRPr lang="en-US" dirty="0" smtClean="0"/>
          </a:p>
          <a:p>
            <a:endParaRPr lang="en-US" sz="1400" dirty="0" smtClean="0"/>
          </a:p>
        </p:txBody>
      </p:sp>
      <p:sp>
        <p:nvSpPr>
          <p:cNvPr id="9" name="TextBox 8">
            <a:extLst>
              <a:ext uri="{FF2B5EF4-FFF2-40B4-BE49-F238E27FC236}">
                <a16:creationId xmlns:a16="http://schemas.microsoft.com/office/drawing/2014/main" id="{759EF976-A3F9-593B-7F0F-4A8152C73BE3}"/>
              </a:ext>
            </a:extLst>
          </p:cNvPr>
          <p:cNvSpPr txBox="1"/>
          <p:nvPr/>
        </p:nvSpPr>
        <p:spPr>
          <a:xfrm>
            <a:off x="767255" y="5327597"/>
            <a:ext cx="9228083" cy="1992853"/>
          </a:xfrm>
          <a:prstGeom prst="rect">
            <a:avLst/>
          </a:prstGeom>
          <a:noFill/>
        </p:spPr>
        <p:txBody>
          <a:bodyPr wrap="square" rtlCol="0">
            <a:spAutoFit/>
          </a:bodyPr>
          <a:lstStyle/>
          <a:p>
            <a:pPr marL="0" marR="0">
              <a:spcBef>
                <a:spcPts val="0"/>
              </a:spcBef>
              <a:spcAft>
                <a:spcPts val="1500"/>
              </a:spcAft>
            </a:pPr>
            <a:r>
              <a:rPr lang="en-US" sz="1800" dirty="0">
                <a:solidFill>
                  <a:srgbClr val="555559"/>
                </a:solidFill>
                <a:effectLst/>
                <a:latin typeface="Arial" panose="020B0604020202020204" pitchFamily="34" charset="0"/>
                <a:ea typeface="Times New Roman" panose="02020603050405020304" pitchFamily="18" charset="0"/>
              </a:rPr>
              <a:t>Faith Community Health at Carle connects you and your faith community to needed healthcare and wellness support, taking a whole-person approach to health.</a:t>
            </a:r>
          </a:p>
          <a:p>
            <a:pPr marL="0" marR="0">
              <a:spcBef>
                <a:spcPts val="0"/>
              </a:spcBef>
              <a:spcAft>
                <a:spcPts val="3000"/>
              </a:spcAft>
            </a:pPr>
            <a:r>
              <a:rPr lang="en-US" sz="1600" dirty="0" smtClean="0">
                <a:solidFill>
                  <a:srgbClr val="555559"/>
                </a:solidFill>
                <a:effectLst/>
                <a:latin typeface="Arial" panose="020B0604020202020204" pitchFamily="34" charset="0"/>
                <a:ea typeface="Times New Roman" panose="02020603050405020304" pitchFamily="18" charset="0"/>
              </a:rPr>
              <a:t>To </a:t>
            </a:r>
            <a:r>
              <a:rPr lang="en-US" sz="1600" dirty="0">
                <a:solidFill>
                  <a:srgbClr val="555559"/>
                </a:solidFill>
                <a:effectLst/>
                <a:latin typeface="Arial" panose="020B0604020202020204" pitchFamily="34" charset="0"/>
                <a:ea typeface="Times New Roman" panose="02020603050405020304" pitchFamily="18" charset="0"/>
              </a:rPr>
              <a:t>learn more about bringing healthcare and wellness resources to your faith community, </a:t>
            </a:r>
            <a:br>
              <a:rPr lang="en-US" sz="1600" dirty="0">
                <a:solidFill>
                  <a:srgbClr val="555559"/>
                </a:solidFill>
                <a:effectLst/>
                <a:latin typeface="Arial" panose="020B0604020202020204" pitchFamily="34" charset="0"/>
                <a:ea typeface="Times New Roman" panose="02020603050405020304" pitchFamily="18" charset="0"/>
              </a:rPr>
            </a:br>
            <a:r>
              <a:rPr lang="en-US" sz="1600" dirty="0">
                <a:solidFill>
                  <a:srgbClr val="555559"/>
                </a:solidFill>
                <a:effectLst/>
                <a:latin typeface="Arial" panose="020B0604020202020204" pitchFamily="34" charset="0"/>
                <a:ea typeface="Times New Roman" panose="02020603050405020304" pitchFamily="18" charset="0"/>
              </a:rPr>
              <a:t>call (217) 902-3160 or email </a:t>
            </a:r>
            <a:r>
              <a:rPr lang="en-US" sz="1600" dirty="0">
                <a:effectLs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xmlns="" val="tx"/>
                    </a:ext>
                  </a:extLst>
                </a:hlinkClick>
              </a:rPr>
              <a:t>FaithCommunityHealth@carle.com</a:t>
            </a:r>
            <a:r>
              <a:rPr lang="en-US" sz="1600" dirty="0">
                <a:effectLst/>
                <a:latin typeface="Arial" panose="020B0604020202020204" pitchFamily="34"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endParaRPr lang="en-US" dirty="0"/>
          </a:p>
        </p:txBody>
      </p:sp>
      <p:pic>
        <p:nvPicPr>
          <p:cNvPr id="2" name="Picture 1"/>
          <p:cNvPicPr>
            <a:picLocks noChangeAspect="1"/>
          </p:cNvPicPr>
          <p:nvPr/>
        </p:nvPicPr>
        <p:blipFill rotWithShape="1">
          <a:blip r:embed="rId6">
            <a:extLst>
              <a:ext uri="{28A0092B-C50C-407E-A947-70E740481C1C}">
                <a14:useLocalDpi xmlns:a14="http://schemas.microsoft.com/office/drawing/2010/main" val="0"/>
              </a:ext>
            </a:extLst>
          </a:blip>
          <a:srcRect b="21858"/>
          <a:stretch/>
        </p:blipFill>
        <p:spPr>
          <a:xfrm>
            <a:off x="9060816" y="803190"/>
            <a:ext cx="2159120" cy="2187145"/>
          </a:xfrm>
          <a:prstGeom prst="rect">
            <a:avLst/>
          </a:prstGeom>
        </p:spPr>
      </p:pic>
    </p:spTree>
    <p:extLst>
      <p:ext uri="{BB962C8B-B14F-4D97-AF65-F5344CB8AC3E}">
        <p14:creationId xmlns:p14="http://schemas.microsoft.com/office/powerpoint/2010/main" val="2388632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148</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Shanna.Kyrouac</dc:creator>
  <cp:lastModifiedBy>Danna Williamson</cp:lastModifiedBy>
  <cp:revision>19</cp:revision>
  <dcterms:created xsi:type="dcterms:W3CDTF">2022-11-22T20:21:29Z</dcterms:created>
  <dcterms:modified xsi:type="dcterms:W3CDTF">2023-05-12T13:04:20Z</dcterms:modified>
</cp:coreProperties>
</file>